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90"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cs-CZ" smtClean="0"/>
              <a:t>Kliknutím lze upravit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4509A250-FF31-4206-8172-F9D3106AACB1}" type="datetimeFigureOut">
              <a:rPr lang="en-US" dirty="0"/>
              <a:t>10/5/2018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cs-CZ" smtClean="0"/>
              <a:t>Kliknutím lze upravit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4509A250-FF31-4206-8172-F9D3106AACB1}" type="datetimeFigureOut">
              <a:rPr lang="en-US" dirty="0"/>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cs-CZ" smtClean="0"/>
              <a:t>Kliknutím lze upravit styl.</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4509A250-FF31-4206-8172-F9D3106AACB1}" type="datetimeFigureOut">
              <a:rPr lang="en-US" dirty="0"/>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4509A250-FF31-4206-8172-F9D3106AACB1}" type="datetimeFigureOut">
              <a:rPr lang="en-US" dirty="0"/>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smtClean="0"/>
              <a:t>Kliknutím lze upravit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10/5/2018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smtClean="0"/>
              <a:t>Kliknutím lze upravit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10/5/2018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nchor="t" anchorCtr="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cs-CZ" smtClean="0"/>
              <a:t>Kliknutím lze upravit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9796027F-7875-4030-9381-8BD8C4F21935}" type="datetimeFigureOut">
              <a:rPr lang="en-US" dirty="0"/>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9796027F-7875-4030-9381-8BD8C4F21935}" type="datetimeFigureOut">
              <a:rPr lang="en-US" dirty="0"/>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10/5/2018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10/5/2018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10/5/2018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10/5/2018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cs-CZ" smtClean="0"/>
              <a:t>Kliknutím lze upravit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7" name="Date Placeholder 4"/>
          <p:cNvSpPr>
            <a:spLocks noGrp="1"/>
          </p:cNvSpPr>
          <p:nvPr>
            <p:ph type="dt" sz="half" idx="10"/>
          </p:nvPr>
        </p:nvSpPr>
        <p:spPr/>
        <p:txBody>
          <a:bodyPr/>
          <a:lstStyle/>
          <a:p>
            <a:fld id="{4509A250-FF31-4206-8172-F9D3106AACB1}" type="datetimeFigureOut">
              <a:rPr lang="en-US" dirty="0"/>
              <a:t>10/5/2018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4509A250-FF31-4206-8172-F9D3106AACB1}" type="datetimeFigureOut">
              <a:rPr lang="en-US" dirty="0"/>
              <a:t>10/5/2018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83000"/>
            <a:duotone>
              <a:schemeClr val="bg2">
                <a:shade val="69000"/>
                <a:hueMod val="91000"/>
                <a:satMod val="164000"/>
                <a:lumMod val="74000"/>
              </a:schemeClr>
              <a:schemeClr val="bg2">
                <a:hueMod val="124000"/>
                <a:satMod val="140000"/>
                <a:lumMod val="142000"/>
              </a:schemeClr>
            </a:duotone>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cs-CZ" smtClean="0"/>
              <a:t>Kliknutím lze upravit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10/5/2018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sk-SK" dirty="0" smtClean="0"/>
              <a:t>Napoleon </a:t>
            </a:r>
            <a:r>
              <a:rPr lang="sk-SK" dirty="0" err="1" smtClean="0"/>
              <a:t>Bonaparte´s</a:t>
            </a:r>
            <a:r>
              <a:rPr lang="sk-SK" dirty="0" smtClean="0"/>
              <a:t> </a:t>
            </a:r>
            <a:br>
              <a:rPr lang="sk-SK" dirty="0" smtClean="0"/>
            </a:br>
            <a:r>
              <a:rPr lang="sk-SK" dirty="0" err="1" smtClean="0"/>
              <a:t>buildings</a:t>
            </a:r>
            <a:endParaRPr lang="sk-SK" dirty="0"/>
          </a:p>
        </p:txBody>
      </p:sp>
      <p:sp>
        <p:nvSpPr>
          <p:cNvPr id="3" name="Podnadpis 2"/>
          <p:cNvSpPr>
            <a:spLocks noGrp="1"/>
          </p:cNvSpPr>
          <p:nvPr>
            <p:ph type="subTitle" idx="1"/>
          </p:nvPr>
        </p:nvSpPr>
        <p:spPr>
          <a:xfrm>
            <a:off x="1154955" y="5160838"/>
            <a:ext cx="8825658" cy="861420"/>
          </a:xfrm>
        </p:spPr>
        <p:txBody>
          <a:bodyPr/>
          <a:lstStyle/>
          <a:p>
            <a:r>
              <a:rPr lang="sk-SK" b="1" dirty="0" err="1" smtClean="0"/>
              <a:t>Alicja</a:t>
            </a:r>
            <a:r>
              <a:rPr lang="sk-SK" b="1" dirty="0" smtClean="0"/>
              <a:t> </a:t>
            </a:r>
            <a:r>
              <a:rPr lang="sk-SK" b="1" dirty="0" err="1" smtClean="0"/>
              <a:t>kotlarczyk</a:t>
            </a:r>
            <a:r>
              <a:rPr lang="sk-SK" b="1" dirty="0" smtClean="0"/>
              <a:t>, </a:t>
            </a:r>
            <a:r>
              <a:rPr lang="sk-SK" b="1" dirty="0" err="1" smtClean="0"/>
              <a:t>jimena</a:t>
            </a:r>
            <a:r>
              <a:rPr lang="sk-SK" b="1" dirty="0" smtClean="0"/>
              <a:t> </a:t>
            </a:r>
            <a:r>
              <a:rPr lang="sk-SK" b="1" dirty="0" err="1" smtClean="0"/>
              <a:t>díaz</a:t>
            </a:r>
            <a:r>
              <a:rPr lang="sk-SK" b="1" dirty="0" smtClean="0"/>
              <a:t>, </a:t>
            </a:r>
            <a:r>
              <a:rPr lang="sk-SK" b="1" dirty="0" err="1" smtClean="0"/>
              <a:t>panagiotis</a:t>
            </a:r>
            <a:r>
              <a:rPr lang="sk-SK" b="1" dirty="0" smtClean="0"/>
              <a:t> </a:t>
            </a:r>
            <a:r>
              <a:rPr lang="sk-SK" b="1" dirty="0" err="1" smtClean="0"/>
              <a:t>psarras</a:t>
            </a:r>
            <a:endParaRPr lang="sk-SK" b="1" dirty="0"/>
          </a:p>
        </p:txBody>
      </p:sp>
      <p:pic>
        <p:nvPicPr>
          <p:cNvPr id="5" name="Obrázek 4"/>
          <p:cNvPicPr>
            <a:picLocks noChangeAspect="1"/>
          </p:cNvPicPr>
          <p:nvPr/>
        </p:nvPicPr>
        <p:blipFill>
          <a:blip r:embed="rId2"/>
          <a:stretch>
            <a:fillRect/>
          </a:stretch>
        </p:blipFill>
        <p:spPr>
          <a:xfrm>
            <a:off x="11037045" y="4972552"/>
            <a:ext cx="1154955" cy="1237991"/>
          </a:xfrm>
          <a:prstGeom prst="rect">
            <a:avLst/>
          </a:prstGeom>
        </p:spPr>
      </p:pic>
      <p:pic>
        <p:nvPicPr>
          <p:cNvPr id="6" name="Obrázek 5"/>
          <p:cNvPicPr>
            <a:picLocks noChangeAspect="1"/>
          </p:cNvPicPr>
          <p:nvPr/>
        </p:nvPicPr>
        <p:blipFill>
          <a:blip r:embed="rId3"/>
          <a:stretch>
            <a:fillRect/>
          </a:stretch>
        </p:blipFill>
        <p:spPr>
          <a:xfrm>
            <a:off x="10064312" y="6248347"/>
            <a:ext cx="2127688" cy="609653"/>
          </a:xfrm>
          <a:prstGeom prst="rect">
            <a:avLst/>
          </a:prstGeom>
        </p:spPr>
      </p:pic>
      <p:pic>
        <p:nvPicPr>
          <p:cNvPr id="7" name="Obrázek 6"/>
          <p:cNvPicPr>
            <a:picLocks noChangeAspect="1"/>
          </p:cNvPicPr>
          <p:nvPr/>
        </p:nvPicPr>
        <p:blipFill>
          <a:blip r:embed="rId4"/>
          <a:stretch>
            <a:fillRect/>
          </a:stretch>
        </p:blipFill>
        <p:spPr>
          <a:xfrm>
            <a:off x="7720136" y="6528787"/>
            <a:ext cx="3535986" cy="329213"/>
          </a:xfrm>
          <a:prstGeom prst="rect">
            <a:avLst/>
          </a:prstGeom>
        </p:spPr>
      </p:pic>
    </p:spTree>
    <p:extLst>
      <p:ext uri="{BB962C8B-B14F-4D97-AF65-F5344CB8AC3E}">
        <p14:creationId xmlns:p14="http://schemas.microsoft.com/office/powerpoint/2010/main" val="1275770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1866" y="311888"/>
            <a:ext cx="9972728" cy="1400530"/>
          </a:xfrm>
        </p:spPr>
        <p:txBody>
          <a:bodyPr/>
          <a:lstStyle/>
          <a:p>
            <a:r>
              <a:rPr lang="sk-SK" sz="4400" b="1" dirty="0" err="1" smtClean="0">
                <a:solidFill>
                  <a:schemeClr val="accent1">
                    <a:lumMod val="60000"/>
                    <a:lumOff val="40000"/>
                  </a:schemeClr>
                </a:solidFill>
              </a:rPr>
              <a:t>Notre</a:t>
            </a:r>
            <a:r>
              <a:rPr lang="sk-SK" sz="4400" b="1" dirty="0" smtClean="0">
                <a:solidFill>
                  <a:schemeClr val="accent1">
                    <a:lumMod val="60000"/>
                    <a:lumOff val="40000"/>
                  </a:schemeClr>
                </a:solidFill>
              </a:rPr>
              <a:t> – </a:t>
            </a:r>
            <a:r>
              <a:rPr lang="sk-SK" sz="4400" b="1" dirty="0" err="1" smtClean="0">
                <a:solidFill>
                  <a:schemeClr val="accent1">
                    <a:lumMod val="60000"/>
                    <a:lumOff val="40000"/>
                  </a:schemeClr>
                </a:solidFill>
              </a:rPr>
              <a:t>Dame</a:t>
            </a:r>
            <a:r>
              <a:rPr lang="sk-SK" sz="4400" b="1" dirty="0" smtClean="0">
                <a:solidFill>
                  <a:schemeClr val="accent1">
                    <a:lumMod val="60000"/>
                    <a:lumOff val="40000"/>
                  </a:schemeClr>
                </a:solidFill>
              </a:rPr>
              <a:t> of </a:t>
            </a:r>
            <a:r>
              <a:rPr lang="sk-SK" sz="4400" b="1" dirty="0" err="1" smtClean="0">
                <a:solidFill>
                  <a:schemeClr val="accent1">
                    <a:lumMod val="60000"/>
                    <a:lumOff val="40000"/>
                  </a:schemeClr>
                </a:solidFill>
              </a:rPr>
              <a:t>Paris</a:t>
            </a:r>
            <a:endParaRPr lang="sk-SK" sz="4400" b="1" dirty="0">
              <a:solidFill>
                <a:schemeClr val="accent1">
                  <a:lumMod val="60000"/>
                  <a:lumOff val="40000"/>
                </a:schemeClr>
              </a:solidFill>
            </a:endParaRPr>
          </a:p>
        </p:txBody>
      </p:sp>
      <p:sp>
        <p:nvSpPr>
          <p:cNvPr id="3" name="Zástupný symbol pro obsah 2"/>
          <p:cNvSpPr>
            <a:spLocks noGrp="1"/>
          </p:cNvSpPr>
          <p:nvPr>
            <p:ph idx="1"/>
          </p:nvPr>
        </p:nvSpPr>
        <p:spPr>
          <a:xfrm>
            <a:off x="277402" y="1168014"/>
            <a:ext cx="6919812" cy="5513005"/>
          </a:xfrm>
        </p:spPr>
        <p:txBody>
          <a:bodyPr>
            <a:normAutofit fontScale="85000" lnSpcReduction="10000"/>
          </a:bodyPr>
          <a:lstStyle/>
          <a:p>
            <a:r>
              <a:rPr lang="en-US" dirty="0"/>
              <a:t>Notre-Dame was the scene of some French royal services, notably solemn entries, </a:t>
            </a:r>
            <a:r>
              <a:rPr lang="en-US" dirty="0" err="1"/>
              <a:t>Te</a:t>
            </a:r>
            <a:r>
              <a:rPr lang="en-US" dirty="0"/>
              <a:t> Deum's of thanksgiving, funeral and wedding services, but it was not until the First Empire and the great events held in the cathedral during that period that the building rightfully became to be known as the 'the parish of the history of </a:t>
            </a:r>
            <a:r>
              <a:rPr lang="en-US" dirty="0" smtClean="0"/>
              <a:t>France</a:t>
            </a:r>
            <a:endParaRPr lang="sk-SK" dirty="0" smtClean="0"/>
          </a:p>
          <a:p>
            <a:r>
              <a:rPr lang="sk-SK" dirty="0" smtClean="0"/>
              <a:t>N</a:t>
            </a:r>
            <a:r>
              <a:rPr lang="en-US" dirty="0" err="1" smtClean="0"/>
              <a:t>poleon</a:t>
            </a:r>
            <a:r>
              <a:rPr lang="en-US" dirty="0" smtClean="0"/>
              <a:t> </a:t>
            </a:r>
            <a:r>
              <a:rPr lang="en-US" dirty="0"/>
              <a:t>had a splashy ceremony in Notre Dame Cathedral, wore a gold and fur-trimmed robe, and crowned himself </a:t>
            </a:r>
            <a:r>
              <a:rPr lang="en-US" dirty="0" smtClean="0"/>
              <a:t>emperor</a:t>
            </a:r>
            <a:r>
              <a:rPr lang="sk-SK" dirty="0" smtClean="0"/>
              <a:t> on </a:t>
            </a:r>
            <a:r>
              <a:rPr lang="sk-SK" dirty="0" err="1"/>
              <a:t>Dec</a:t>
            </a:r>
            <a:r>
              <a:rPr lang="sk-SK" dirty="0"/>
              <a:t>. 2, 1804</a:t>
            </a:r>
            <a:r>
              <a:rPr lang="en-US" dirty="0" smtClean="0"/>
              <a:t>. </a:t>
            </a:r>
            <a:r>
              <a:rPr lang="en-US" dirty="0"/>
              <a:t>Then he crowned his wife Josephine as empress</a:t>
            </a:r>
            <a:r>
              <a:rPr lang="en-US" dirty="0" smtClean="0"/>
              <a:t>.</a:t>
            </a:r>
            <a:endParaRPr lang="sk-SK" dirty="0" smtClean="0"/>
          </a:p>
          <a:p>
            <a:r>
              <a:rPr lang="en-US" dirty="0"/>
              <a:t>It was subsequently no coincidence that Napoleon should choose Notre-Dame for his coronation ceremony. And a great deal of preparatory work was undertaken. Houses were demolished to clear the surroundings of the cathedral, and Napoleon ordered that the streets along which the cortege was to pass, namely rue de </a:t>
            </a:r>
            <a:r>
              <a:rPr lang="en-US" dirty="0" err="1"/>
              <a:t>Rivoli</a:t>
            </a:r>
            <a:r>
              <a:rPr lang="en-US" dirty="0"/>
              <a:t>, the Place du Carrousel and the Quai Bonaparte, should be entirely paved. </a:t>
            </a:r>
            <a:r>
              <a:rPr lang="en-US" dirty="0" err="1"/>
              <a:t>Percier</a:t>
            </a:r>
            <a:r>
              <a:rPr lang="en-US" dirty="0"/>
              <a:t> and Fontaine designed a neo-Gothic style portico to be placed on the forecourt in front of the cathedral; this was made of wood, card and stucco and it led via a covered gallery decorated with </a:t>
            </a:r>
            <a:r>
              <a:rPr lang="en-US" dirty="0" err="1"/>
              <a:t>Gobelins</a:t>
            </a:r>
            <a:r>
              <a:rPr lang="en-US" dirty="0"/>
              <a:t> tapestries into the interior of the </a:t>
            </a:r>
            <a:r>
              <a:rPr lang="en-US" dirty="0" smtClean="0"/>
              <a:t>building</a:t>
            </a:r>
            <a:r>
              <a:rPr lang="sk-SK" dirty="0"/>
              <a:t> </a:t>
            </a:r>
            <a:r>
              <a:rPr lang="sk-SK" dirty="0" smtClean="0"/>
              <a:t>and so on. </a:t>
            </a:r>
            <a:endParaRPr lang="sk-SK" dirty="0"/>
          </a:p>
        </p:txBody>
      </p:sp>
      <p:pic>
        <p:nvPicPr>
          <p:cNvPr id="5" name="Obrázek 4"/>
          <p:cNvPicPr>
            <a:picLocks noChangeAspect="1"/>
          </p:cNvPicPr>
          <p:nvPr/>
        </p:nvPicPr>
        <p:blipFill>
          <a:blip r:embed="rId2"/>
          <a:stretch>
            <a:fillRect/>
          </a:stretch>
        </p:blipFill>
        <p:spPr>
          <a:xfrm>
            <a:off x="7197214" y="311888"/>
            <a:ext cx="4601612" cy="3082720"/>
          </a:xfrm>
          <a:prstGeom prst="rect">
            <a:avLst/>
          </a:prstGeom>
        </p:spPr>
      </p:pic>
      <p:pic>
        <p:nvPicPr>
          <p:cNvPr id="6" name="Obrázek 5"/>
          <p:cNvPicPr>
            <a:picLocks noChangeAspect="1"/>
          </p:cNvPicPr>
          <p:nvPr/>
        </p:nvPicPr>
        <p:blipFill>
          <a:blip r:embed="rId3"/>
          <a:stretch>
            <a:fillRect/>
          </a:stretch>
        </p:blipFill>
        <p:spPr>
          <a:xfrm>
            <a:off x="7197214" y="3535438"/>
            <a:ext cx="4601612" cy="3145581"/>
          </a:xfrm>
          <a:prstGeom prst="rect">
            <a:avLst/>
          </a:prstGeom>
        </p:spPr>
      </p:pic>
    </p:spTree>
    <p:extLst>
      <p:ext uri="{BB962C8B-B14F-4D97-AF65-F5344CB8AC3E}">
        <p14:creationId xmlns:p14="http://schemas.microsoft.com/office/powerpoint/2010/main" val="3605743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stretch>
            <a:fillRect/>
          </a:stretch>
        </p:blipFill>
        <p:spPr>
          <a:xfrm>
            <a:off x="6736642" y="129817"/>
            <a:ext cx="5326618" cy="3557280"/>
          </a:xfrm>
          <a:prstGeom prst="rect">
            <a:avLst/>
          </a:prstGeom>
        </p:spPr>
      </p:pic>
      <p:sp>
        <p:nvSpPr>
          <p:cNvPr id="2" name="Nadpis 1"/>
          <p:cNvSpPr>
            <a:spLocks noGrp="1"/>
          </p:cNvSpPr>
          <p:nvPr>
            <p:ph type="title"/>
          </p:nvPr>
        </p:nvSpPr>
        <p:spPr/>
        <p:txBody>
          <a:bodyPr/>
          <a:lstStyle/>
          <a:p>
            <a:r>
              <a:rPr lang="sk-SK" sz="4400" b="1" dirty="0" err="1" smtClean="0">
                <a:solidFill>
                  <a:schemeClr val="accent1">
                    <a:lumMod val="60000"/>
                    <a:lumOff val="40000"/>
                  </a:schemeClr>
                </a:solidFill>
              </a:rPr>
              <a:t>Compiegne</a:t>
            </a:r>
            <a:r>
              <a:rPr lang="sk-SK" b="1" dirty="0" smtClean="0"/>
              <a:t> </a:t>
            </a:r>
            <a:endParaRPr lang="sk-SK" b="1" dirty="0"/>
          </a:p>
        </p:txBody>
      </p:sp>
      <p:sp>
        <p:nvSpPr>
          <p:cNvPr id="3" name="Zástupný symbol pro obsah 2"/>
          <p:cNvSpPr>
            <a:spLocks noGrp="1"/>
          </p:cNvSpPr>
          <p:nvPr>
            <p:ph idx="1"/>
          </p:nvPr>
        </p:nvSpPr>
        <p:spPr>
          <a:xfrm>
            <a:off x="454382" y="1672483"/>
            <a:ext cx="11137850" cy="5067530"/>
          </a:xfrm>
        </p:spPr>
        <p:txBody>
          <a:bodyPr>
            <a:noAutofit/>
          </a:bodyPr>
          <a:lstStyle/>
          <a:p>
            <a:r>
              <a:rPr lang="en-US" sz="2200" dirty="0"/>
              <a:t>Built by Louis XV and Louis XVI and </a:t>
            </a:r>
            <a:r>
              <a:rPr lang="sk-SK" sz="2200" dirty="0" smtClean="0"/>
              <a:t/>
            </a:r>
            <a:br>
              <a:rPr lang="sk-SK" sz="2200" dirty="0" smtClean="0"/>
            </a:br>
            <a:r>
              <a:rPr lang="en-US" sz="2200" dirty="0" smtClean="0"/>
              <a:t>remodeled both </a:t>
            </a:r>
            <a:r>
              <a:rPr lang="en-US" sz="2200" dirty="0"/>
              <a:t>by Napoleon I and </a:t>
            </a:r>
            <a:r>
              <a:rPr lang="sk-SK" sz="2200" dirty="0" smtClean="0"/>
              <a:t/>
            </a:r>
            <a:br>
              <a:rPr lang="sk-SK" sz="2200" dirty="0" smtClean="0"/>
            </a:br>
            <a:r>
              <a:rPr lang="en-US" sz="2200" dirty="0" smtClean="0"/>
              <a:t>Napoleon </a:t>
            </a:r>
            <a:r>
              <a:rPr lang="en-US" sz="2200" dirty="0"/>
              <a:t>III, </a:t>
            </a:r>
            <a:r>
              <a:rPr lang="sk-SK" sz="2200" dirty="0" smtClean="0"/>
              <a:t>t</a:t>
            </a:r>
            <a:r>
              <a:rPr lang="en-US" sz="2200" dirty="0" smtClean="0"/>
              <a:t>he </a:t>
            </a:r>
            <a:r>
              <a:rPr lang="en-US" sz="2200" dirty="0" err="1"/>
              <a:t>Palais</a:t>
            </a:r>
            <a:r>
              <a:rPr lang="en-US" sz="2200" dirty="0"/>
              <a:t> de Compiegne </a:t>
            </a:r>
            <a:r>
              <a:rPr lang="sk-SK" sz="2200" dirty="0" smtClean="0"/>
              <a:t/>
            </a:r>
            <a:br>
              <a:rPr lang="sk-SK" sz="2200" dirty="0" smtClean="0"/>
            </a:br>
            <a:r>
              <a:rPr lang="en-US" sz="2200" dirty="0" smtClean="0"/>
              <a:t>was </a:t>
            </a:r>
            <a:r>
              <a:rPr lang="en-US" sz="2200" dirty="0"/>
              <a:t>a center for </a:t>
            </a:r>
            <a:r>
              <a:rPr lang="en-US" sz="2200" dirty="0" smtClean="0"/>
              <a:t>court </a:t>
            </a:r>
            <a:r>
              <a:rPr lang="en-US" sz="2200" dirty="0"/>
              <a:t>life and the exercise </a:t>
            </a:r>
            <a:r>
              <a:rPr lang="sk-SK" sz="2200" dirty="0" smtClean="0"/>
              <a:t/>
            </a:r>
            <a:br>
              <a:rPr lang="sk-SK" sz="2200" dirty="0" smtClean="0"/>
            </a:br>
            <a:r>
              <a:rPr lang="en-US" sz="2200" dirty="0" smtClean="0"/>
              <a:t>of </a:t>
            </a:r>
            <a:r>
              <a:rPr lang="en-US" sz="2200" dirty="0"/>
              <a:t>power. </a:t>
            </a:r>
            <a:r>
              <a:rPr lang="en-US" sz="2200" dirty="0" smtClean="0"/>
              <a:t>The </a:t>
            </a:r>
            <a:r>
              <a:rPr lang="en-US" sz="2200" dirty="0"/>
              <a:t>originality and beauty of this, </a:t>
            </a:r>
            <a:r>
              <a:rPr lang="sk-SK" sz="2200" dirty="0" smtClean="0"/>
              <a:t/>
            </a:r>
            <a:br>
              <a:rPr lang="sk-SK" sz="2200" dirty="0" smtClean="0"/>
            </a:br>
            <a:r>
              <a:rPr lang="en-US" sz="2200" dirty="0" smtClean="0"/>
              <a:t>the </a:t>
            </a:r>
            <a:r>
              <a:rPr lang="en-US" sz="2200" dirty="0"/>
              <a:t>largest </a:t>
            </a:r>
            <a:r>
              <a:rPr lang="en-US" sz="2200" dirty="0" smtClean="0"/>
              <a:t>neo-classical </a:t>
            </a:r>
            <a:r>
              <a:rPr lang="en-US" sz="2200" dirty="0"/>
              <a:t>palace in France, </a:t>
            </a:r>
            <a:r>
              <a:rPr lang="sk-SK" sz="2200" dirty="0" smtClean="0"/>
              <a:t/>
            </a:r>
            <a:br>
              <a:rPr lang="sk-SK" sz="2200" dirty="0" smtClean="0"/>
            </a:br>
            <a:r>
              <a:rPr lang="en-US" sz="2200" dirty="0" smtClean="0"/>
              <a:t>and </a:t>
            </a:r>
            <a:r>
              <a:rPr lang="en-US" sz="2200" dirty="0"/>
              <a:t>the quality of its interior decor and furnishings make for a unique ensemble. Alongside Versailles and Fontainebleau, this historic site is one of the three largest royal and imperial residences in France</a:t>
            </a:r>
            <a:r>
              <a:rPr lang="en-US" sz="2200" dirty="0" smtClean="0"/>
              <a:t>.</a:t>
            </a:r>
            <a:endParaRPr lang="sk-SK" sz="2200" dirty="0" smtClean="0"/>
          </a:p>
          <a:p>
            <a:pPr algn="just"/>
            <a:r>
              <a:rPr lang="en-US" sz="2200" dirty="0"/>
              <a:t>On 12 April 1807, Napoleon gave the order to completely refurbish </a:t>
            </a:r>
            <a:r>
              <a:rPr lang="en-US" sz="2200" dirty="0" err="1"/>
              <a:t>Compiègne</a:t>
            </a:r>
            <a:r>
              <a:rPr lang="en-US" sz="2200" dirty="0"/>
              <a:t>. Straight away, major work on the palace’s interior was launched, led by the architect Louis-Martin </a:t>
            </a:r>
            <a:r>
              <a:rPr lang="en-US" sz="2200" dirty="0" err="1"/>
              <a:t>Berthaut</a:t>
            </a:r>
            <a:r>
              <a:rPr lang="en-US" sz="2200" dirty="0"/>
              <a:t>, who had recently carried out work for </a:t>
            </a:r>
            <a:r>
              <a:rPr lang="en-US" sz="2200" dirty="0" err="1"/>
              <a:t>Joséphine</a:t>
            </a:r>
            <a:r>
              <a:rPr lang="en-US" sz="2200" dirty="0"/>
              <a:t> at the </a:t>
            </a:r>
            <a:r>
              <a:rPr lang="en-US" sz="2200" dirty="0" err="1"/>
              <a:t>Malmaison</a:t>
            </a:r>
            <a:r>
              <a:rPr lang="en-US" sz="2200" dirty="0"/>
              <a:t>. The works took place between 1808 and </a:t>
            </a:r>
            <a:r>
              <a:rPr lang="en-US" sz="2200" dirty="0" smtClean="0"/>
              <a:t>1810</a:t>
            </a:r>
            <a:r>
              <a:rPr lang="sk-SK" sz="2200" dirty="0"/>
              <a:t>.</a:t>
            </a:r>
          </a:p>
        </p:txBody>
      </p:sp>
    </p:spTree>
    <p:extLst>
      <p:ext uri="{BB962C8B-B14F-4D97-AF65-F5344CB8AC3E}">
        <p14:creationId xmlns:p14="http://schemas.microsoft.com/office/powerpoint/2010/main" val="693590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err="1" smtClean="0">
                <a:solidFill>
                  <a:schemeClr val="accent1">
                    <a:lumMod val="60000"/>
                    <a:lumOff val="40000"/>
                  </a:schemeClr>
                </a:solidFill>
              </a:rPr>
              <a:t>Fontaonebleu</a:t>
            </a:r>
            <a:endParaRPr lang="sk-SK" b="1" dirty="0">
              <a:solidFill>
                <a:schemeClr val="accent1">
                  <a:lumMod val="60000"/>
                  <a:lumOff val="40000"/>
                </a:schemeClr>
              </a:solidFill>
            </a:endParaRPr>
          </a:p>
        </p:txBody>
      </p:sp>
      <p:sp>
        <p:nvSpPr>
          <p:cNvPr id="3" name="Zástupný symbol pro obsah 2"/>
          <p:cNvSpPr>
            <a:spLocks noGrp="1"/>
          </p:cNvSpPr>
          <p:nvPr>
            <p:ph idx="1"/>
          </p:nvPr>
        </p:nvSpPr>
        <p:spPr>
          <a:xfrm>
            <a:off x="646112" y="1356853"/>
            <a:ext cx="11152598" cy="5258720"/>
          </a:xfrm>
        </p:spPr>
        <p:txBody>
          <a:bodyPr>
            <a:normAutofit/>
          </a:bodyPr>
          <a:lstStyle/>
          <a:p>
            <a:pPr algn="just"/>
            <a:r>
              <a:rPr lang="en-US" dirty="0"/>
              <a:t>The palace in which every king of France since the Middle-Ages had lived was spared during the Revolution, but the furniture was either destroyed or sold. Napoleon had the palace both restored and refurbished, thus making it once again a residence fit for royal guests. Almost 600 rooms were transformed to accommodate the court, and the furniture needed for them was either taken out of storage or orders were placed with cabinet-makers such as </a:t>
            </a:r>
            <a:r>
              <a:rPr lang="en-US" dirty="0" smtClean="0"/>
              <a:t>(</a:t>
            </a:r>
            <a:r>
              <a:rPr lang="en-US" dirty="0"/>
              <a:t>Jacob-</a:t>
            </a:r>
            <a:r>
              <a:rPr lang="en-US" dirty="0" err="1"/>
              <a:t>Desmalter</a:t>
            </a:r>
            <a:r>
              <a:rPr lang="en-US" dirty="0"/>
              <a:t>…) and with tapestry-makers such as </a:t>
            </a:r>
            <a:r>
              <a:rPr lang="en-US" dirty="0" err="1"/>
              <a:t>Baudoin</a:t>
            </a:r>
            <a:r>
              <a:rPr lang="en-US" dirty="0"/>
              <a:t>, Legendre, and Decors</a:t>
            </a:r>
            <a:r>
              <a:rPr lang="en-US" dirty="0" smtClean="0"/>
              <a:t>.</a:t>
            </a:r>
            <a:endParaRPr lang="sk-SK" dirty="0" smtClean="0"/>
          </a:p>
          <a:p>
            <a:r>
              <a:rPr lang="en-US" dirty="0"/>
              <a:t>Napoleon's suite was entirely </a:t>
            </a:r>
            <a:r>
              <a:rPr lang="en-US" dirty="0" err="1"/>
              <a:t>remodelled</a:t>
            </a:r>
            <a:r>
              <a:rPr lang="en-US" dirty="0"/>
              <a:t> </a:t>
            </a:r>
            <a:r>
              <a:rPr lang="sk-SK" dirty="0"/>
              <a:t/>
            </a:r>
            <a:br>
              <a:rPr lang="sk-SK" dirty="0"/>
            </a:br>
            <a:r>
              <a:rPr lang="en-US" dirty="0" smtClean="0"/>
              <a:t>again </a:t>
            </a:r>
            <a:r>
              <a:rPr lang="en-US" dirty="0"/>
              <a:t>in 1804. </a:t>
            </a:r>
            <a:endParaRPr lang="sk-SK" dirty="0" smtClean="0"/>
          </a:p>
          <a:p>
            <a:r>
              <a:rPr lang="en-US" dirty="0"/>
              <a:t>Pope Pius VII came to Fontainebleau </a:t>
            </a:r>
            <a:r>
              <a:rPr lang="sk-SK" dirty="0" smtClean="0"/>
              <a:t/>
            </a:r>
            <a:br>
              <a:rPr lang="sk-SK" dirty="0" smtClean="0"/>
            </a:br>
            <a:r>
              <a:rPr lang="en-US" dirty="0" smtClean="0"/>
              <a:t>to </a:t>
            </a:r>
            <a:r>
              <a:rPr lang="en-US" dirty="0"/>
              <a:t>officiate at Napoleon's coronation</a:t>
            </a:r>
            <a:r>
              <a:rPr lang="en-US" dirty="0" smtClean="0"/>
              <a:t>.</a:t>
            </a:r>
            <a:endParaRPr lang="sk-SK" dirty="0" smtClean="0"/>
          </a:p>
          <a:p>
            <a:r>
              <a:rPr lang="en-US" dirty="0"/>
              <a:t>A museum entirely devoted to </a:t>
            </a:r>
            <a:r>
              <a:rPr lang="sk-SK" dirty="0" smtClean="0"/>
              <a:t/>
            </a:r>
            <a:br>
              <a:rPr lang="sk-SK" dirty="0" smtClean="0"/>
            </a:br>
            <a:r>
              <a:rPr lang="en-US" dirty="0" smtClean="0"/>
              <a:t>Napoleon </a:t>
            </a:r>
            <a:r>
              <a:rPr lang="en-US" dirty="0"/>
              <a:t>Bonaparte was thus created </a:t>
            </a:r>
            <a:r>
              <a:rPr lang="sk-SK" dirty="0" smtClean="0"/>
              <a:t/>
            </a:r>
            <a:br>
              <a:rPr lang="sk-SK" dirty="0" smtClean="0"/>
            </a:br>
            <a:r>
              <a:rPr lang="en-US" dirty="0" smtClean="0"/>
              <a:t>in </a:t>
            </a:r>
            <a:r>
              <a:rPr lang="en-US" dirty="0"/>
              <a:t>Fontainebleau, </a:t>
            </a:r>
            <a:r>
              <a:rPr lang="en-US" dirty="0" smtClean="0"/>
              <a:t>its </a:t>
            </a:r>
            <a:r>
              <a:rPr lang="en-US" dirty="0"/>
              <a:t>aim being to present </a:t>
            </a:r>
            <a:r>
              <a:rPr lang="sk-SK" dirty="0" smtClean="0"/>
              <a:t/>
            </a:r>
            <a:br>
              <a:rPr lang="sk-SK" dirty="0" smtClean="0"/>
            </a:br>
            <a:r>
              <a:rPr lang="en-US" dirty="0" smtClean="0"/>
              <a:t>a </a:t>
            </a:r>
            <a:r>
              <a:rPr lang="en-US" dirty="0"/>
              <a:t>view of the Emperor and his family.</a:t>
            </a:r>
            <a:endParaRPr lang="sk-SK" dirty="0" smtClean="0"/>
          </a:p>
          <a:p>
            <a:endParaRPr lang="sk-SK" dirty="0"/>
          </a:p>
        </p:txBody>
      </p:sp>
      <p:pic>
        <p:nvPicPr>
          <p:cNvPr id="4" name="Obrázek 3"/>
          <p:cNvPicPr>
            <a:picLocks noChangeAspect="1"/>
          </p:cNvPicPr>
          <p:nvPr/>
        </p:nvPicPr>
        <p:blipFill>
          <a:blip r:embed="rId2"/>
          <a:stretch>
            <a:fillRect/>
          </a:stretch>
        </p:blipFill>
        <p:spPr>
          <a:xfrm>
            <a:off x="6442122" y="3333135"/>
            <a:ext cx="5194355" cy="3282438"/>
          </a:xfrm>
          <a:prstGeom prst="rect">
            <a:avLst/>
          </a:prstGeom>
        </p:spPr>
      </p:pic>
    </p:spTree>
    <p:extLst>
      <p:ext uri="{BB962C8B-B14F-4D97-AF65-F5344CB8AC3E}">
        <p14:creationId xmlns:p14="http://schemas.microsoft.com/office/powerpoint/2010/main" val="1968559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49408" y="2694472"/>
            <a:ext cx="9404723" cy="1400530"/>
          </a:xfrm>
        </p:spPr>
        <p:txBody>
          <a:bodyPr/>
          <a:lstStyle/>
          <a:p>
            <a:r>
              <a:rPr lang="sk-SK" sz="4400" b="1" dirty="0">
                <a:solidFill>
                  <a:schemeClr val="accent1">
                    <a:lumMod val="60000"/>
                    <a:lumOff val="40000"/>
                  </a:schemeClr>
                </a:solidFill>
              </a:rPr>
              <a:t>THANK YOU FOR YOUR ATTENTION</a:t>
            </a:r>
            <a:endParaRPr lang="sk-SK" b="1" dirty="0">
              <a:solidFill>
                <a:schemeClr val="accent1">
                  <a:lumMod val="60000"/>
                  <a:lumOff val="40000"/>
                </a:schemeClr>
              </a:solidFill>
            </a:endParaRPr>
          </a:p>
        </p:txBody>
      </p:sp>
    </p:spTree>
    <p:extLst>
      <p:ext uri="{BB962C8B-B14F-4D97-AF65-F5344CB8AC3E}">
        <p14:creationId xmlns:p14="http://schemas.microsoft.com/office/powerpoint/2010/main" val="8571558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103</TotalTime>
  <Words>346</Words>
  <Application>Microsoft Office PowerPoint</Application>
  <PresentationFormat>Širokoúhlá obrazovka</PresentationFormat>
  <Paragraphs>15</Paragraphs>
  <Slides>5</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5</vt:i4>
      </vt:variant>
    </vt:vector>
  </HeadingPairs>
  <TitlesOfParts>
    <vt:vector size="9" baseType="lpstr">
      <vt:lpstr>Arial</vt:lpstr>
      <vt:lpstr>Century Gothic</vt:lpstr>
      <vt:lpstr>Wingdings 3</vt:lpstr>
      <vt:lpstr>Ion</vt:lpstr>
      <vt:lpstr>Napoleon Bonaparte´s  buildings</vt:lpstr>
      <vt:lpstr>Notre – Dame of Paris</vt:lpstr>
      <vt:lpstr>Compiegne </vt:lpstr>
      <vt:lpstr>Fontaonebleu</vt:lpstr>
      <vt:lpstr>THANK YOU FOR YOUR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Napoleon Bonaparte´s</dc:title>
  <dc:creator>student</dc:creator>
  <cp:lastModifiedBy>student</cp:lastModifiedBy>
  <cp:revision>8</cp:revision>
  <dcterms:created xsi:type="dcterms:W3CDTF">2018-10-05T09:14:28Z</dcterms:created>
  <dcterms:modified xsi:type="dcterms:W3CDTF">2018-10-05T10:57:45Z</dcterms:modified>
</cp:coreProperties>
</file>